
<file path=[Content_Types].xml><?xml version="1.0" encoding="utf-8"?>
<Types xmlns="http://schemas.openxmlformats.org/package/2006/content-types">
  <Default Extension="jpeg" ContentType="image/jpeg"/>
  <Default Extension="mvlas007" ContentType="image/jpeg"/>
  <Default Extension="mvlas008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7D416-A187-486A-8291-A5659765F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D33849-DFEB-4F05-AFF9-782E07A60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8F05B9-8065-4205-9759-54B439D7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953FE0-1C91-4DC7-9665-1B8CB7EE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8BA1F-C5C9-43F3-A81F-72111866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83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B4B5F-CFEF-4350-A386-A4A7AEE4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270AA5-7961-43B5-A307-CA9E28040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5C3D53-4BD1-4C95-96E4-72C2947C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33EA9-2A79-48D3-9E63-6299530B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550E92-AA47-42F7-B417-0CF15DD7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82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260401-C0E8-4399-AF30-678BD10E8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31239B-7852-4518-AF8A-9396C3769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15013E-3EC2-46B7-B971-46F80D81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84213B-583E-49C4-AB20-DB4480B9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CA9DED-0466-411B-AEBE-8A4BC572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0A295-8D24-454A-823D-A6373EE4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B0E80-020B-452D-9229-683E2CB3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DC8B6-AFB7-430D-B736-F02E533B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A49345-0788-4191-8B8D-3E8028AE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7EA407-6167-403E-872F-735EDF91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651EE-4859-430C-9789-C04706F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1D22A4-716D-4AB0-9DC9-92F283DDE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02F45F-728F-4909-BF33-9A5E8CD1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66A558-3596-4F39-A0E6-5EBE8AB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C21707-3596-4E34-BB61-F08FB4DA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2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922A1-EFE9-49D4-9186-75E724E0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97E74C-54B8-4C6E-BF68-E928DF310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A60BD2-F6B4-4D84-BFE7-EF20FBCC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8D3693-166E-46C5-8E66-2B843E5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441B5-66DC-4283-9E75-852752FB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E8247B-F9E7-4EE5-A5A4-406EC5C1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11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F0A853-6A59-4EA3-9DEC-22097C93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4510D9-82BC-4396-AF03-D2F85D13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E5F99F-2FF8-440D-9673-09316E86D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ACB79C-8284-473D-B74D-6F968BEB4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FA66EB-0B91-4439-A162-4EFDDF270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2A1E6C-9ED8-4F00-AF4D-EFBE3677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4DBE8F8-0DA1-46DB-B08C-866C8468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20F303-CD2F-4A41-9CDD-0C0255A7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15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BFFBC-1C32-408B-8271-72C416E7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3C871C-41A9-454D-943A-754A0157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308232-929D-4F6A-B19B-29F1D303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D24328-223C-45B7-8C9A-6AA4BAD4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85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144221-990B-4435-AB9A-91C15B9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639A2A-9DC1-46DA-B1E8-B3B66D00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FF5E1F-5E32-42ED-A29D-8B5B9CE3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08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6EFFC-EDD9-4F44-8FA8-5FDE9DC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B3342-24D8-4697-81A3-321BD578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C11496-51B6-4A88-8783-5839A8EE7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8958AC-DAFB-45D0-9C95-EB351979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97450F-4922-4901-9100-57B0D4A0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B38ECE-B83C-4BC6-8CE3-6108DD63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9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9BF0F-D970-4A4C-8F0F-E046A7E1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22CA8B-EA1E-4CC0-82C4-D4AD61C8C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37EB0D-D540-4E76-938A-B04C628F0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99F488-AA68-4E82-A6A0-F20BE12D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EA2162-E0E3-4035-AEDF-FAB79DA8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27D77E-53A0-4E09-BD95-2F214BB5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335605-076E-4BD2-ADEB-1E3B0E4C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1CA478-0C23-4960-82CB-6DAB63D8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AF3B64-1AAF-4256-84AB-13C3C870F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6304-ECB1-49CC-A4B4-D5B66587206B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DFDF7C-F1ED-49BB-9FCA-B3C461DCB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78AEC-1375-4AEB-8D0D-A2B5CBC6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9499C-95A8-438E-AEB4-9FE629236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2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mvlas008"/><Relationship Id="rId3" Type="http://schemas.openxmlformats.org/officeDocument/2006/relationships/hyperlink" Target="http://cercalatuascuola.istruzione.it/cercalatuascuola/istituti/REEE84005P/g-leopardi-pieve-kennedy/" TargetMode="External"/><Relationship Id="rId7" Type="http://schemas.openxmlformats.org/officeDocument/2006/relationships/hyperlink" Target="https://cercalatuascuola.istruzione.it/cercalatuascuola/istituti/REEE84004N/g-verdi-pieve-modolena/" TargetMode="External"/><Relationship Id="rId2" Type="http://schemas.openxmlformats.org/officeDocument/2006/relationships/image" Target="../media/image1.mvlas007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mvlas008"/><Relationship Id="rId5" Type="http://schemas.openxmlformats.org/officeDocument/2006/relationships/hyperlink" Target="https://cercalatuascuola.istruzione.it/cercalatuascuola/istituti/REEE84002G/v-ferrari-cella/" TargetMode="External"/><Relationship Id="rId4" Type="http://schemas.openxmlformats.org/officeDocument/2006/relationships/image" Target="../media/image2.mvlas008"/><Relationship Id="rId9" Type="http://schemas.openxmlformats.org/officeDocument/2006/relationships/hyperlink" Target="https://cercalatuascuola.istruzione.it/cercalatuascuola/istituti/REEE84001E/p-valeriani-ca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4BA38-139E-4F04-8F16-F0AFE2525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556" y="1353539"/>
            <a:ext cx="9958873" cy="3169719"/>
          </a:xfrm>
        </p:spPr>
        <p:txBody>
          <a:bodyPr>
            <a:normAutofit fontScale="90000"/>
          </a:bodyPr>
          <a:lstStyle/>
          <a:p>
            <a:r>
              <a:rPr lang="it-IT" dirty="0"/>
              <a:t>IC KENNEDY</a:t>
            </a:r>
            <a:br>
              <a:rPr lang="it-IT" dirty="0"/>
            </a:br>
            <a:r>
              <a:rPr lang="it-IT" sz="2700" dirty="0" err="1"/>
              <a:t>a.s.</a:t>
            </a:r>
            <a:r>
              <a:rPr lang="it-IT" sz="2700" dirty="0"/>
              <a:t> 20/21</a:t>
            </a:r>
            <a:br>
              <a:rPr lang="it-IT" sz="2700" dirty="0"/>
            </a:br>
            <a:br>
              <a:rPr lang="it-IT" sz="2700" dirty="0"/>
            </a:br>
            <a:br>
              <a:rPr lang="it-IT" dirty="0"/>
            </a:br>
            <a:r>
              <a:rPr lang="it-IT" dirty="0"/>
              <a:t>La nuova Valutazione  nella 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scuola primaria</a:t>
            </a:r>
            <a:r>
              <a:rPr lang="it-IT" dirty="0"/>
              <a:t>….</a:t>
            </a:r>
            <a:br>
              <a:rPr lang="it-IT" dirty="0"/>
            </a:br>
            <a:r>
              <a:rPr lang="it-IT" sz="3600" dirty="0">
                <a:highlight>
                  <a:srgbClr val="FFFF00"/>
                </a:highlight>
              </a:rPr>
              <a:t>Dal Voto numerico…al giudizio descrittivo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39235E-AECD-41B2-AA90-6DEBD34A7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2762" y="532660"/>
            <a:ext cx="2491667" cy="1868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E05A7E2-3072-4B80-BFFD-DA5488E37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3749" y="575872"/>
            <a:ext cx="2762765" cy="15553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3A5CCF-880E-4C9A-AFA0-8234C3632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7245" y="4562383"/>
            <a:ext cx="2507312" cy="18812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AF547CC-0618-424A-AFB8-BF0ABB20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08951" y="4562383"/>
            <a:ext cx="2350609" cy="17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254F-73DC-4F34-A92E-7C7D20DA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442"/>
          </a:xfrm>
        </p:spPr>
        <p:txBody>
          <a:bodyPr/>
          <a:lstStyle/>
          <a:p>
            <a:pPr algn="ctr"/>
            <a:r>
              <a:rPr lang="it-IT" dirty="0"/>
              <a:t>Perché </a:t>
            </a:r>
            <a:r>
              <a:rPr lang="it-IT" i="1" dirty="0">
                <a:solidFill>
                  <a:srgbClr val="FF0000"/>
                </a:solidFill>
              </a:rPr>
              <a:t>valutare  con un giudizio ?</a:t>
            </a:r>
            <a:br>
              <a:rPr lang="it-IT" i="1" dirty="0">
                <a:solidFill>
                  <a:srgbClr val="FF0000"/>
                </a:solidFill>
              </a:rPr>
            </a:br>
            <a:r>
              <a:rPr lang="it-IT" sz="1800" b="1" i="1" u="sng" dirty="0">
                <a:solidFill>
                  <a:srgbClr val="FF0000"/>
                </a:solidFill>
              </a:rPr>
              <a:t>(O.M. 172 del 4/12/2020 e Linee Guida)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5E14F2-B5D1-43BB-B588-46D46CD5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→ Il GIUDIZIO </a:t>
            </a:r>
            <a:r>
              <a:rPr lang="it-IT" dirty="0">
                <a:highlight>
                  <a:srgbClr val="FFFF00"/>
                </a:highlight>
              </a:rPr>
              <a:t>descrive</a:t>
            </a:r>
            <a:r>
              <a:rPr lang="it-IT" dirty="0"/>
              <a:t> in modo analitico, affidabile e valido il livello raggiunto in ogni dimensione dell’apprendimento</a:t>
            </a:r>
          </a:p>
          <a:p>
            <a:pPr marL="0" indent="0">
              <a:buNone/>
            </a:pPr>
            <a:r>
              <a:rPr lang="it-IT" dirty="0"/>
              <a:t>→L’ottica è la Valutazione </a:t>
            </a:r>
            <a:r>
              <a:rPr lang="it-IT" b="1" dirty="0">
                <a:highlight>
                  <a:srgbClr val="FFFF00"/>
                </a:highlight>
              </a:rPr>
              <a:t>per</a:t>
            </a:r>
            <a:r>
              <a:rPr lang="it-IT" dirty="0"/>
              <a:t> l’apprendimento, e non dell’apprendimento (carattere formativo)</a:t>
            </a:r>
          </a:p>
          <a:p>
            <a:pPr marL="0" indent="0">
              <a:buNone/>
            </a:pPr>
            <a:r>
              <a:rPr lang="it-IT" dirty="0"/>
              <a:t>→Le informazioni rilevate sono utilizzate per </a:t>
            </a:r>
            <a:r>
              <a:rPr lang="it-IT" dirty="0">
                <a:highlight>
                  <a:srgbClr val="FFFF00"/>
                </a:highlight>
              </a:rPr>
              <a:t>adattare l’insegnamento </a:t>
            </a:r>
            <a:r>
              <a:rPr lang="it-IT" dirty="0"/>
              <a:t>ai bisogni educativi concreti e agli stili di apprendimento dei bambini. (</a:t>
            </a:r>
            <a:r>
              <a:rPr lang="it-IT" dirty="0">
                <a:highlight>
                  <a:srgbClr val="FFFF00"/>
                </a:highlight>
              </a:rPr>
              <a:t>Processo regolativo)</a:t>
            </a:r>
          </a:p>
          <a:p>
            <a:pPr marL="0" indent="0">
              <a:buNone/>
            </a:pPr>
            <a:r>
              <a:rPr lang="it-IT" dirty="0"/>
              <a:t>→Per ogni disciplina saranno esplicitati alcuni </a:t>
            </a:r>
            <a:r>
              <a:rPr lang="it-IT" dirty="0">
                <a:highlight>
                  <a:srgbClr val="FFFF00"/>
                </a:highlight>
              </a:rPr>
              <a:t>obiettivi </a:t>
            </a:r>
            <a:r>
              <a:rPr lang="it-IT" dirty="0"/>
              <a:t>tali da essere:</a:t>
            </a:r>
          </a:p>
          <a:p>
            <a:pPr>
              <a:buFontTx/>
              <a:buChar char="-"/>
            </a:pPr>
            <a:r>
              <a:rPr lang="it-IT" dirty="0"/>
              <a:t>Osservabili</a:t>
            </a:r>
          </a:p>
          <a:p>
            <a:pPr>
              <a:buFontTx/>
              <a:buChar char="-"/>
            </a:pPr>
            <a:r>
              <a:rPr lang="it-IT" dirty="0"/>
              <a:t>Misurabili</a:t>
            </a:r>
          </a:p>
          <a:p>
            <a:pPr marL="0" indent="0">
              <a:buNone/>
            </a:pPr>
            <a:r>
              <a:rPr lang="it-IT" dirty="0"/>
              <a:t>Obiettivo = AZIONE+CONTENUTO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478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1A3DF-476A-45AD-B832-D927AA4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DOCUMENTI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8A1752-6925-43C7-8789-46964B75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1) INDICAZIONI NAZIONALI del CURRICOLO 2012 (D.M. </a:t>
            </a:r>
            <a:r>
              <a:rPr lang="it-IT"/>
              <a:t>254/2012)</a:t>
            </a:r>
            <a:endParaRPr lang="it-IT" dirty="0"/>
          </a:p>
          <a:p>
            <a:endParaRPr lang="it-IT" dirty="0"/>
          </a:p>
          <a:p>
            <a:r>
              <a:rPr lang="it-IT" dirty="0"/>
              <a:t>2) CURRICOLO di ISTITUTO (v. Sito </a:t>
            </a:r>
            <a:r>
              <a:rPr lang="it-IT" dirty="0" err="1"/>
              <a:t>Ic</a:t>
            </a:r>
            <a:r>
              <a:rPr lang="it-IT" dirty="0"/>
              <a:t> Kennedy)</a:t>
            </a:r>
          </a:p>
          <a:p>
            <a:endParaRPr lang="it-IT" dirty="0"/>
          </a:p>
          <a:p>
            <a:r>
              <a:rPr lang="it-IT" dirty="0"/>
              <a:t>3) PROGRAMMAZIONE di CLASSE</a:t>
            </a:r>
          </a:p>
        </p:txBody>
      </p:sp>
    </p:spTree>
    <p:extLst>
      <p:ext uri="{BB962C8B-B14F-4D97-AF65-F5344CB8AC3E}">
        <p14:creationId xmlns:p14="http://schemas.microsoft.com/office/powerpoint/2010/main" val="149714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179AB-497A-41FF-9DBE-EEB42AA4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LIVELLI e DIMENSIONI dell’APPRENDIMENTO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C2AF8B-0F63-416C-A2BA-3A9DB2F7B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4 LIVELLI di APPRENDIMENTO</a:t>
            </a:r>
          </a:p>
          <a:p>
            <a:pPr marL="514350" indent="-514350">
              <a:buAutoNum type="arabicParenR"/>
            </a:pPr>
            <a:r>
              <a:rPr lang="it-IT" dirty="0"/>
              <a:t>AVANZATO</a:t>
            </a:r>
          </a:p>
          <a:p>
            <a:pPr marL="514350" indent="-514350">
              <a:buAutoNum type="arabicParenR"/>
            </a:pPr>
            <a:r>
              <a:rPr lang="it-IT" dirty="0"/>
              <a:t>INTERMEDIO</a:t>
            </a:r>
          </a:p>
          <a:p>
            <a:pPr marL="514350" indent="-514350">
              <a:buAutoNum type="arabicParenR"/>
            </a:pPr>
            <a:r>
              <a:rPr lang="it-IT" dirty="0"/>
              <a:t>BASE</a:t>
            </a:r>
          </a:p>
          <a:p>
            <a:pPr marL="514350" indent="-514350">
              <a:buAutoNum type="arabicParenR"/>
            </a:pPr>
            <a:r>
              <a:rPr lang="it-IT" dirty="0"/>
              <a:t>IN VIA DI PRIMA ACQUISIZIONE</a:t>
            </a:r>
          </a:p>
          <a:p>
            <a:pPr marL="0" indent="0">
              <a:buNone/>
            </a:pPr>
            <a:r>
              <a:rPr lang="it-IT" dirty="0"/>
              <a:t>I 4 livelli sono definiti sulla base di </a:t>
            </a:r>
            <a:r>
              <a:rPr lang="it-IT" dirty="0">
                <a:highlight>
                  <a:srgbClr val="00FF00"/>
                </a:highlight>
              </a:rPr>
              <a:t>4 DIMENSIONI </a:t>
            </a:r>
            <a:r>
              <a:rPr lang="it-IT" dirty="0"/>
              <a:t>dell’apprendimento</a:t>
            </a:r>
          </a:p>
          <a:p>
            <a:pPr>
              <a:buFontTx/>
              <a:buChar char="-"/>
            </a:pPr>
            <a:r>
              <a:rPr lang="it-IT" dirty="0"/>
              <a:t>l’AUTONOMIA </a:t>
            </a:r>
          </a:p>
          <a:p>
            <a:pPr>
              <a:buFontTx/>
              <a:buChar char="-"/>
            </a:pPr>
            <a:r>
              <a:rPr lang="it-IT" dirty="0"/>
              <a:t>La tipologia della SITUAZIONE (nota/non nota)</a:t>
            </a:r>
          </a:p>
          <a:p>
            <a:pPr>
              <a:buFontTx/>
              <a:buChar char="-"/>
            </a:pPr>
            <a:r>
              <a:rPr lang="it-IT" dirty="0"/>
              <a:t>Le RISORSE messe in campo per terminare un compito</a:t>
            </a:r>
          </a:p>
          <a:p>
            <a:pPr>
              <a:buFontTx/>
              <a:buChar char="-"/>
            </a:pPr>
            <a:r>
              <a:rPr lang="it-IT" dirty="0"/>
              <a:t>La CONTINUITA’ nella manifestazione dell’apprendimento</a:t>
            </a:r>
          </a:p>
        </p:txBody>
      </p:sp>
    </p:spTree>
    <p:extLst>
      <p:ext uri="{BB962C8B-B14F-4D97-AF65-F5344CB8AC3E}">
        <p14:creationId xmlns:p14="http://schemas.microsoft.com/office/powerpoint/2010/main" val="373910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FAC63-1F43-4C70-B26F-690D45C5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procede il nostro Istituto….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08598E-87AD-4F56-88C0-117A4EBF9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questo quadrimestre il nostro Istituto dopo ampio confronto interno, ha scelto di procedere in modo</a:t>
            </a:r>
            <a:r>
              <a:rPr lang="it-IT" b="1" dirty="0"/>
              <a:t> graduale</a:t>
            </a:r>
            <a:r>
              <a:rPr lang="it-IT" dirty="0"/>
              <a:t>, così come previsto dal Miur.</a:t>
            </a:r>
          </a:p>
          <a:p>
            <a:r>
              <a:rPr lang="it-IT" dirty="0"/>
              <a:t>Nel NUOVO DOCUMENTO di VALUTAZIONE troverete indicati:</a:t>
            </a:r>
          </a:p>
          <a:p>
            <a:pPr marL="0" indent="0">
              <a:buNone/>
            </a:pPr>
            <a:r>
              <a:rPr lang="it-IT" dirty="0"/>
              <a:t>- le DISCIPLINE (Novità! </a:t>
            </a:r>
            <a:r>
              <a:rPr lang="it-IT" dirty="0">
                <a:highlight>
                  <a:srgbClr val="FF00FF"/>
                </a:highlight>
              </a:rPr>
              <a:t>Educazione civica)</a:t>
            </a:r>
          </a:p>
          <a:p>
            <a:pPr marL="0" indent="0">
              <a:buNone/>
            </a:pPr>
            <a:r>
              <a:rPr lang="it-IT" dirty="0"/>
              <a:t>- i NUCLEI TEMATICI di ogni disciplina</a:t>
            </a:r>
          </a:p>
          <a:p>
            <a:pPr marL="0" indent="0">
              <a:buNone/>
            </a:pPr>
            <a:r>
              <a:rPr lang="it-IT" dirty="0"/>
              <a:t>- il LIVELLO raggiunto dallo studente</a:t>
            </a:r>
          </a:p>
          <a:p>
            <a:pPr marL="0" indent="0">
              <a:buNone/>
            </a:pPr>
            <a:r>
              <a:rPr lang="it-IT" dirty="0"/>
              <a:t>- eventuali NOTE (che si ritiene significative per la famiglia e che valorizzano lo studente)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892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692DC-D7BD-49AA-BBCC-FFEFED23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Restano IMMUTATI: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3B3F5-8AFB-4942-BB2D-E4072D3D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1) Il giudizio descrittivo della valutazione intermedia e finale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2) La scheda inerente la valutazione di RELIGIONE CATTOLICA/ALTERNATIVA </a:t>
            </a:r>
            <a:r>
              <a:rPr lang="it-IT" sz="1800" dirty="0"/>
              <a:t> (Ottimo, Distinto, Buono, sufficiente)</a:t>
            </a:r>
          </a:p>
          <a:p>
            <a:endParaRPr lang="it-IT" sz="1800" dirty="0"/>
          </a:p>
          <a:p>
            <a:r>
              <a:rPr lang="it-IT" dirty="0"/>
              <a:t>3) La valutazione </a:t>
            </a:r>
            <a:r>
              <a:rPr lang="it-IT"/>
              <a:t>del Comportamento</a:t>
            </a:r>
            <a:endParaRPr lang="it-IT" dirty="0"/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2349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327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IC KENNEDY a.s. 20/21   La nuova Valutazione  nella   scuola primaria…. Dal Voto numerico…al giudizio descrittivo</vt:lpstr>
      <vt:lpstr>Perché valutare  con un giudizio ? (O.M. 172 del 4/12/2020 e Linee Guida)</vt:lpstr>
      <vt:lpstr>DOCUMENTI di RIFERIMENTO</vt:lpstr>
      <vt:lpstr>LIVELLI e DIMENSIONI dell’APPRENDIMENTO</vt:lpstr>
      <vt:lpstr>Come procede il nostro Istituto….</vt:lpstr>
      <vt:lpstr>Restano IMMUTATI: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catellani</dc:creator>
  <cp:lastModifiedBy>lorenzo catellani</cp:lastModifiedBy>
  <cp:revision>12</cp:revision>
  <dcterms:created xsi:type="dcterms:W3CDTF">2021-01-18T14:42:20Z</dcterms:created>
  <dcterms:modified xsi:type="dcterms:W3CDTF">2021-02-03T19:50:22Z</dcterms:modified>
</cp:coreProperties>
</file>